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9296400" cy="7010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7k2dQwv6XUt+zRrwiCUdQMV3X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72012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72012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oepcidge@gmail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/>
          <p:nvPr/>
        </p:nvSpPr>
        <p:spPr>
          <a:xfrm>
            <a:off x="352806" y="44957"/>
            <a:ext cx="3584448" cy="6696456"/>
          </a:xfrm>
          <a:custGeom>
            <a:avLst/>
            <a:gdLst/>
            <a:ahLst/>
            <a:cxnLst/>
            <a:rect l="l" t="t" r="r" b="b"/>
            <a:pathLst>
              <a:path w="3584448" h="6696456" extrusionOk="0">
                <a:moveTo>
                  <a:pt x="0" y="0"/>
                </a:moveTo>
                <a:lnTo>
                  <a:pt x="3584448" y="0"/>
                </a:lnTo>
                <a:lnTo>
                  <a:pt x="3584448" y="6696456"/>
                </a:lnTo>
                <a:lnTo>
                  <a:pt x="0" y="6696456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4440174" y="44957"/>
            <a:ext cx="3681983" cy="6696456"/>
          </a:xfrm>
          <a:custGeom>
            <a:avLst/>
            <a:gdLst/>
            <a:ahLst/>
            <a:cxnLst/>
            <a:rect l="l" t="t" r="r" b="b"/>
            <a:pathLst>
              <a:path w="3681983" h="6696456" extrusionOk="0">
                <a:moveTo>
                  <a:pt x="0" y="0"/>
                </a:moveTo>
                <a:lnTo>
                  <a:pt x="3681983" y="0"/>
                </a:lnTo>
                <a:lnTo>
                  <a:pt x="3681983" y="6696456"/>
                </a:lnTo>
                <a:lnTo>
                  <a:pt x="0" y="6696456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8688323" y="429767"/>
            <a:ext cx="1359407" cy="6156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9192767" y="4581143"/>
            <a:ext cx="2231135" cy="17998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9400049" y="1473993"/>
            <a:ext cx="1779459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7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DE PREVENCIÓN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10082877" y="2022633"/>
            <a:ext cx="412178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7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8507410" y="62864"/>
            <a:ext cx="3563111" cy="666064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06630" marR="828719" lvl="0" indent="0" algn="ctr" rtl="0">
              <a:lnSpc>
                <a:spcPct val="101725"/>
              </a:lnSpc>
              <a:spcBef>
                <a:spcPts val="8000"/>
              </a:spcBef>
              <a:spcAft>
                <a:spcPts val="0"/>
              </a:spcAft>
              <a:buNone/>
            </a:pPr>
            <a:endParaRPr lang="es-MX" sz="1600" dirty="0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 txBox="1"/>
          <p:nvPr/>
        </p:nvSpPr>
        <p:spPr>
          <a:xfrm>
            <a:off x="352046" y="331512"/>
            <a:ext cx="3433762" cy="619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7819" marR="0" lvl="0" indent="0" algn="just" rtl="0">
              <a:lnSpc>
                <a:spcPct val="101725"/>
              </a:lnSpc>
              <a:spcBef>
                <a:spcPts val="1024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DELACIÓN: </a:t>
            </a:r>
            <a:r>
              <a:rPr lang="es-MX" sz="16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Es una denuncia de un hecho censurable, presuntamente contrario a las disposiciones legales.</a:t>
            </a:r>
            <a:endParaRPr sz="1600" dirty="0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  <a:p>
            <a:pPr marL="145800" marR="199347" lvl="0" indent="405" algn="just" rtl="0">
              <a:lnSpc>
                <a:spcPct val="120000"/>
              </a:lnSpc>
              <a:spcBef>
                <a:spcPts val="1919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El servidor público que observe o  sea victima de este acto podrá presentar dicha delación con los requisitos correspondientes a través de las instancias correspondientes.</a:t>
            </a:r>
            <a:endParaRPr sz="1600" dirty="0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  <a:p>
            <a:pPr marL="145800" marR="203635" lvl="0" indent="0" algn="just" rtl="0">
              <a:lnSpc>
                <a:spcPct val="120000"/>
              </a:lnSpc>
              <a:spcBef>
                <a:spcPts val="1919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Requisitos     para     presentar     una delación:</a:t>
            </a:r>
            <a:endParaRPr sz="1600" dirty="0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  <a:p>
            <a:pPr marL="145800" marR="0" lvl="0" indent="0" algn="l" rtl="0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. Nombre (opcional)</a:t>
            </a:r>
          </a:p>
          <a:p>
            <a:pPr marL="145800" marR="0" lvl="0" indent="0" algn="l" rtl="0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. Domicilio o dirección electrónica para recibir notificaciones.</a:t>
            </a:r>
          </a:p>
          <a:p>
            <a:pPr marL="145800" marR="0" lvl="0" indent="0" algn="l" rtl="0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. Breve relato de los hechos</a:t>
            </a:r>
          </a:p>
          <a:p>
            <a:pPr marL="145800" marR="0" lvl="0" indent="0" algn="l" rtl="0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. Datos del servidor (a) publico (a) involucrado.</a:t>
            </a:r>
          </a:p>
          <a:p>
            <a:pPr marL="145800" marR="0" lvl="0" indent="0" algn="l" rtl="0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. Medios probatorios de la conducta y testigos involucrados en la situación.</a:t>
            </a:r>
          </a:p>
          <a:p>
            <a:pPr marL="145800" marR="0" lvl="0" indent="0" algn="l" rtl="0">
              <a:lnSpc>
                <a:spcPct val="1017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dk1"/>
                </a:solidFill>
                <a:latin typeface="Montserrat" pitchFamily="2" charset="0"/>
                <a:ea typeface="Calibri"/>
                <a:cs typeface="Calibri"/>
                <a:sym typeface="Calibri"/>
              </a:rPr>
              <a:t>. Llenado del formato de  delación.</a:t>
            </a:r>
            <a:endParaRPr dirty="0">
              <a:solidFill>
                <a:schemeClr val="dk1"/>
              </a:solidFill>
              <a:latin typeface="Montserrat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498809" y="6270287"/>
            <a:ext cx="321564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7F7D20-4332-4302-9B85-D9B65B8EA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538" y="44957"/>
            <a:ext cx="2373253" cy="133495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AADFCB-D239-4115-BDFD-7A8B4C9FA1C7}"/>
              </a:ext>
            </a:extLst>
          </p:cNvPr>
          <p:cNvSpPr txBox="1"/>
          <p:nvPr/>
        </p:nvSpPr>
        <p:spPr>
          <a:xfrm>
            <a:off x="4559046" y="1600993"/>
            <a:ext cx="356311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Montserrat" pitchFamily="2" charset="0"/>
              </a:rPr>
              <a:t>GOBIERNO DEL ESTADO DE </a:t>
            </a:r>
            <a:r>
              <a:rPr lang="es-MX" b="1" dirty="0" err="1">
                <a:latin typeface="Montserrat" pitchFamily="2" charset="0"/>
              </a:rPr>
              <a:t>Q.ROO</a:t>
            </a:r>
            <a:endParaRPr lang="es-MX" b="1" dirty="0">
              <a:latin typeface="Montserrat" pitchFamily="2" charset="0"/>
            </a:endParaRPr>
          </a:p>
          <a:p>
            <a:endParaRPr lang="es-MX" sz="1600" b="1" dirty="0">
              <a:latin typeface="Montserrat" pitchFamily="2" charset="0"/>
            </a:endParaRPr>
          </a:p>
          <a:p>
            <a:r>
              <a:rPr lang="es-MX" b="1" dirty="0">
                <a:latin typeface="Montserrat" pitchFamily="2" charset="0"/>
              </a:rPr>
              <a:t>DESPACHO DE LA GOBERNADORA</a:t>
            </a:r>
          </a:p>
          <a:p>
            <a:endParaRPr lang="es-MX" sz="1600" b="1" dirty="0">
              <a:latin typeface="Montserrat" pitchFamily="2" charset="0"/>
            </a:endParaRPr>
          </a:p>
          <a:p>
            <a:r>
              <a:rPr lang="es-MX" sz="1600" dirty="0">
                <a:latin typeface="Montserrat" pitchFamily="2" charset="0"/>
              </a:rPr>
              <a:t>Recepción del trámite de delación:</a:t>
            </a:r>
          </a:p>
          <a:p>
            <a:r>
              <a:rPr lang="es-MX" sz="1600" dirty="0">
                <a:latin typeface="Montserrat" pitchFamily="2" charset="0"/>
                <a:hlinkClick r:id="rId6"/>
              </a:rPr>
              <a:t>Coepcidge@gmail.com</a:t>
            </a:r>
            <a:endParaRPr lang="es-MX" sz="1600" dirty="0">
              <a:latin typeface="Montserrat" pitchFamily="2" charset="0"/>
            </a:endParaRPr>
          </a:p>
          <a:p>
            <a:endParaRPr lang="es-MX" sz="1600" dirty="0">
              <a:latin typeface="Montserrat" pitchFamily="2" charset="0"/>
            </a:endParaRPr>
          </a:p>
          <a:p>
            <a:r>
              <a:rPr lang="es-MX" sz="1600" b="1" dirty="0">
                <a:latin typeface="Montserrat" pitchFamily="2" charset="0"/>
              </a:rPr>
              <a:t>Oficinas:</a:t>
            </a:r>
          </a:p>
          <a:p>
            <a:r>
              <a:rPr lang="es-MX" sz="1600" dirty="0">
                <a:latin typeface="Montserrat" pitchFamily="2" charset="0"/>
              </a:rPr>
              <a:t>Coordinación Administrativa del Despacho de la Gobernadora</a:t>
            </a:r>
          </a:p>
          <a:p>
            <a:endParaRPr lang="es-MX" sz="1600" dirty="0">
              <a:latin typeface="Montserrat" pitchFamily="2" charset="0"/>
            </a:endParaRPr>
          </a:p>
          <a:p>
            <a:r>
              <a:rPr lang="es-MX" sz="1600" b="1" dirty="0">
                <a:latin typeface="Montserrat" pitchFamily="2" charset="0"/>
              </a:rPr>
              <a:t>Dirección: </a:t>
            </a:r>
            <a:r>
              <a:rPr lang="es-MX" sz="1600" dirty="0">
                <a:latin typeface="Montserrat" pitchFamily="2" charset="0"/>
              </a:rPr>
              <a:t>Palacio de Gobierno, 1er Piso,  Calle 22 de enero,      Col. Centro</a:t>
            </a:r>
          </a:p>
          <a:p>
            <a:endParaRPr lang="es-MX" sz="1600" dirty="0">
              <a:latin typeface="Montserrat" pitchFamily="2" charset="0"/>
            </a:endParaRPr>
          </a:p>
          <a:p>
            <a:r>
              <a:rPr lang="es-MX" sz="1600" b="1" dirty="0">
                <a:latin typeface="Montserrat" pitchFamily="2" charset="0"/>
              </a:rPr>
              <a:t>Teléfono:</a:t>
            </a:r>
            <a:r>
              <a:rPr lang="es-MX" sz="1600" dirty="0">
                <a:latin typeface="Montserrat" pitchFamily="2" charset="0"/>
              </a:rPr>
              <a:t> 983 83 51350</a:t>
            </a:r>
          </a:p>
          <a:p>
            <a:r>
              <a:rPr lang="es-MX" sz="1600" dirty="0">
                <a:latin typeface="Montserrat" pitchFamily="2" charset="0"/>
              </a:rPr>
              <a:t>Ext. 200558</a:t>
            </a:r>
          </a:p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486CAE-B0F9-4A46-93E9-728B6EA03CD7}"/>
              </a:ext>
            </a:extLst>
          </p:cNvPr>
          <p:cNvSpPr txBox="1"/>
          <p:nvPr/>
        </p:nvSpPr>
        <p:spPr>
          <a:xfrm>
            <a:off x="8625077" y="464676"/>
            <a:ext cx="3138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Montserrat" pitchFamily="2" charset="0"/>
              </a:rPr>
              <a:t>DESPACHO DE LA GOBERNADORA DEL ESTADO DE </a:t>
            </a:r>
            <a:r>
              <a:rPr lang="es-MX" b="1" dirty="0" err="1">
                <a:latin typeface="Montserrat" pitchFamily="2" charset="0"/>
              </a:rPr>
              <a:t>Q.ROO</a:t>
            </a:r>
            <a:endParaRPr lang="es-MX" b="1" dirty="0">
              <a:latin typeface="Montserrat" pitchFamily="2" charset="0"/>
            </a:endParaRPr>
          </a:p>
        </p:txBody>
      </p:sp>
      <p:sp>
        <p:nvSpPr>
          <p:cNvPr id="23" name="Google Shape;16;p1">
            <a:extLst>
              <a:ext uri="{FF2B5EF4-FFF2-40B4-BE49-F238E27FC236}">
                <a16:creationId xmlns:a16="http://schemas.microsoft.com/office/drawing/2014/main" id="{1D0DC9E4-F1AF-4FB2-A1FF-349599BFFFA7}"/>
              </a:ext>
            </a:extLst>
          </p:cNvPr>
          <p:cNvSpPr/>
          <p:nvPr/>
        </p:nvSpPr>
        <p:spPr>
          <a:xfrm>
            <a:off x="9068589" y="3472833"/>
            <a:ext cx="2355313" cy="22166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5214FA-DBDA-410A-93A0-A3DA45920E5F}"/>
              </a:ext>
            </a:extLst>
          </p:cNvPr>
          <p:cNvSpPr txBox="1"/>
          <p:nvPr/>
        </p:nvSpPr>
        <p:spPr>
          <a:xfrm>
            <a:off x="9400049" y="1779051"/>
            <a:ext cx="1710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err="1">
                <a:latin typeface="Montserrat" pitchFamily="2" charset="0"/>
              </a:rPr>
              <a:t>COEPCI</a:t>
            </a:r>
            <a:endParaRPr lang="es-MX" sz="2400" b="1" dirty="0">
              <a:latin typeface="Montserrat" pitchFamily="2" charset="0"/>
            </a:endParaRPr>
          </a:p>
          <a:p>
            <a:pPr algn="ctr"/>
            <a:r>
              <a:rPr lang="es-MX" sz="2400" b="1" dirty="0">
                <a:latin typeface="Montserrat" pitchFamily="2" charset="0"/>
              </a:rPr>
              <a:t>GESTIÓN </a:t>
            </a:r>
          </a:p>
          <a:p>
            <a:pPr algn="ctr"/>
            <a:r>
              <a:rPr lang="es-MX" sz="2400" b="1" dirty="0">
                <a:latin typeface="Montserrat" pitchFamily="2" charset="0"/>
              </a:rPr>
              <a:t>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/>
          <p:nvPr/>
        </p:nvSpPr>
        <p:spPr>
          <a:xfrm>
            <a:off x="352806" y="72390"/>
            <a:ext cx="3584448" cy="6742176"/>
          </a:xfrm>
          <a:custGeom>
            <a:avLst/>
            <a:gdLst/>
            <a:ahLst/>
            <a:cxnLst/>
            <a:rect l="l" t="t" r="r" b="b"/>
            <a:pathLst>
              <a:path w="3584448" h="6742176" extrusionOk="0">
                <a:moveTo>
                  <a:pt x="0" y="0"/>
                </a:moveTo>
                <a:lnTo>
                  <a:pt x="3584448" y="0"/>
                </a:lnTo>
                <a:lnTo>
                  <a:pt x="3584448" y="6742176"/>
                </a:lnTo>
                <a:lnTo>
                  <a:pt x="0" y="6742176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4296918" y="72390"/>
            <a:ext cx="3681984" cy="6742176"/>
          </a:xfrm>
          <a:custGeom>
            <a:avLst/>
            <a:gdLst/>
            <a:ahLst/>
            <a:cxnLst/>
            <a:rect l="l" t="t" r="r" b="b"/>
            <a:pathLst>
              <a:path w="3681984" h="6742176" extrusionOk="0">
                <a:moveTo>
                  <a:pt x="0" y="0"/>
                </a:moveTo>
                <a:lnTo>
                  <a:pt x="3681984" y="0"/>
                </a:lnTo>
                <a:lnTo>
                  <a:pt x="3681984" y="6742176"/>
                </a:lnTo>
                <a:lnTo>
                  <a:pt x="0" y="6742176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8184642" y="72390"/>
            <a:ext cx="3707892" cy="6742176"/>
          </a:xfrm>
          <a:custGeom>
            <a:avLst/>
            <a:gdLst/>
            <a:ahLst/>
            <a:cxnLst/>
            <a:rect l="l" t="t" r="r" b="b"/>
            <a:pathLst>
              <a:path w="3707892" h="6742176" extrusionOk="0">
                <a:moveTo>
                  <a:pt x="0" y="0"/>
                </a:moveTo>
                <a:lnTo>
                  <a:pt x="3707892" y="0"/>
                </a:lnTo>
                <a:lnTo>
                  <a:pt x="3707892" y="6742176"/>
                </a:lnTo>
                <a:lnTo>
                  <a:pt x="0" y="6742176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9336024" y="327659"/>
            <a:ext cx="1359407" cy="6172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10488486" y="5431358"/>
            <a:ext cx="720079" cy="46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9803998" y="5898889"/>
            <a:ext cx="684488" cy="58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10488486" y="5898889"/>
            <a:ext cx="720079" cy="58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B8465E-C734-4246-A702-0C86DECAC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30" y="72390"/>
            <a:ext cx="2239999" cy="126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AE0ABDD-19B7-4949-B751-0583562E788D}"/>
              </a:ext>
            </a:extLst>
          </p:cNvPr>
          <p:cNvSpPr txBox="1"/>
          <p:nvPr/>
        </p:nvSpPr>
        <p:spPr>
          <a:xfrm>
            <a:off x="8258089" y="971452"/>
            <a:ext cx="3634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Montserrat" pitchFamily="2" charset="0"/>
              </a:rPr>
              <a:t>INTEGRANTES </a:t>
            </a:r>
            <a:r>
              <a:rPr lang="es-MX" b="1">
                <a:latin typeface="Montserrat" pitchFamily="2" charset="0"/>
              </a:rPr>
              <a:t>Y FUNCIONES </a:t>
            </a:r>
            <a:r>
              <a:rPr lang="es-MX" b="1" dirty="0">
                <a:latin typeface="Montserrat" pitchFamily="2" charset="0"/>
              </a:rPr>
              <a:t>DEL  </a:t>
            </a:r>
            <a:r>
              <a:rPr lang="es-MX" b="1" dirty="0" err="1">
                <a:latin typeface="Montserrat" pitchFamily="2" charset="0"/>
              </a:rPr>
              <a:t>COEPCI</a:t>
            </a:r>
            <a:r>
              <a:rPr lang="es-MX" b="1" dirty="0">
                <a:latin typeface="Montserrat" pitchFamily="2" charset="0"/>
              </a:rPr>
              <a:t>   DEL DESPACHO DE LA GOBERNADORA</a:t>
            </a:r>
          </a:p>
        </p:txBody>
      </p:sp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54CF051E-9B4C-400D-821B-94D03C523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82493"/>
              </p:ext>
            </p:extLst>
          </p:nvPr>
        </p:nvGraphicFramePr>
        <p:xfrm>
          <a:off x="8352965" y="1678841"/>
          <a:ext cx="3412782" cy="430175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67630">
                  <a:extLst>
                    <a:ext uri="{9D8B030D-6E8A-4147-A177-3AD203B41FA5}">
                      <a16:colId xmlns:a16="http://schemas.microsoft.com/office/drawing/2014/main" val="1004808864"/>
                    </a:ext>
                  </a:extLst>
                </a:gridCol>
                <a:gridCol w="1245152">
                  <a:extLst>
                    <a:ext uri="{9D8B030D-6E8A-4147-A177-3AD203B41FA5}">
                      <a16:colId xmlns:a16="http://schemas.microsoft.com/office/drawing/2014/main" val="3444337255"/>
                    </a:ext>
                  </a:extLst>
                </a:gridCol>
              </a:tblGrid>
              <a:tr h="29996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NOMBRE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CARGO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240698"/>
                  </a:ext>
                </a:extLst>
              </a:tr>
              <a:tr h="346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50" dirty="0">
                          <a:latin typeface="Montserrat" pitchFamily="2" charset="0"/>
                        </a:rPr>
                        <a:t>Yareli del Jesús Baeza Pinelo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Presidenta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156374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Santa Victoria Galván Muñoz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Coordinadora del Comité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3828"/>
                  </a:ext>
                </a:extLst>
              </a:tr>
              <a:tr h="353961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Edgar Sosa Alcocer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Comisión de Diagnostico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353336"/>
                  </a:ext>
                </a:extLst>
              </a:tr>
              <a:tr h="449947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Cynthia Ulloa Martel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Comisión de Difusión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534479"/>
                  </a:ext>
                </a:extLst>
              </a:tr>
              <a:tr h="333684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Jose Enrique Canche Cruz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Comisión de Capacitación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174971"/>
                  </a:ext>
                </a:extLst>
              </a:tr>
              <a:tr h="299965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José Guillermo  Ayora Rodríguez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Comisión de Evaluación y Seguimiento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486630"/>
                  </a:ext>
                </a:extLst>
              </a:tr>
              <a:tr h="299965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José Manuel Caamal Canul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Comisión de </a:t>
                      </a:r>
                    </a:p>
                    <a:p>
                      <a:r>
                        <a:rPr lang="es-MX" sz="1050" dirty="0">
                          <a:latin typeface="Montserrat" pitchFamily="2" charset="0"/>
                        </a:rPr>
                        <a:t>Difusión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329179"/>
                  </a:ext>
                </a:extLst>
              </a:tr>
              <a:tr h="299965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Angélica María Chuc 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Comisión de Difusión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37924"/>
                  </a:ext>
                </a:extLst>
              </a:tr>
              <a:tr h="299965"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Luis Eduardo Quirate Hernández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>
                          <a:latin typeface="Montserrat" pitchFamily="2" charset="0"/>
                        </a:rPr>
                        <a:t>Enlace de Control Interno </a:t>
                      </a:r>
                      <a:r>
                        <a:rPr lang="es-MX" sz="1050" dirty="0" err="1">
                          <a:latin typeface="Montserrat" pitchFamily="2" charset="0"/>
                        </a:rPr>
                        <a:t>SECOES</a:t>
                      </a:r>
                      <a:endParaRPr lang="es-MX" sz="1050" dirty="0"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096341"/>
                  </a:ext>
                </a:extLst>
              </a:tr>
            </a:tbl>
          </a:graphicData>
        </a:graphic>
      </p:graphicFrame>
      <p:pic>
        <p:nvPicPr>
          <p:cNvPr id="84" name="Imagen 83">
            <a:extLst>
              <a:ext uri="{FF2B5EF4-FFF2-40B4-BE49-F238E27FC236}">
                <a16:creationId xmlns:a16="http://schemas.microsoft.com/office/drawing/2014/main" id="{5E8F100E-6A0F-4CB1-A1EF-981B3141A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61" y="2493932"/>
            <a:ext cx="1591916" cy="2082072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4BF3D197-C88C-47B7-AA29-FD5B00A4F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88" y="4732493"/>
            <a:ext cx="1799620" cy="1991377"/>
          </a:xfrm>
          <a:prstGeom prst="rect">
            <a:avLst/>
          </a:prstGeom>
        </p:spPr>
      </p:pic>
      <p:sp>
        <p:nvSpPr>
          <p:cNvPr id="86" name="object 55">
            <a:extLst>
              <a:ext uri="{FF2B5EF4-FFF2-40B4-BE49-F238E27FC236}">
                <a16:creationId xmlns:a16="http://schemas.microsoft.com/office/drawing/2014/main" id="{9019B52C-51C0-477F-A6ED-FD5DBC7D392E}"/>
              </a:ext>
            </a:extLst>
          </p:cNvPr>
          <p:cNvSpPr/>
          <p:nvPr/>
        </p:nvSpPr>
        <p:spPr>
          <a:xfrm>
            <a:off x="5341288" y="651900"/>
            <a:ext cx="1465448" cy="1685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2D9E40-9F69-4800-9245-B467BF7517F4}"/>
              </a:ext>
            </a:extLst>
          </p:cNvPr>
          <p:cNvSpPr txBox="1"/>
          <p:nvPr/>
        </p:nvSpPr>
        <p:spPr>
          <a:xfrm>
            <a:off x="388816" y="1332390"/>
            <a:ext cx="351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Montserrat" pitchFamily="2" charset="0"/>
              </a:rPr>
              <a:t>COMITÉ  DE ÉTICA Y PREVENCIÓN DE CONFLICTO DE INTERÉS </a:t>
            </a:r>
            <a:r>
              <a:rPr lang="es-MX" b="1" dirty="0">
                <a:latin typeface="Montserrat" pitchFamily="2" charset="0"/>
              </a:rPr>
              <a:t>(</a:t>
            </a:r>
            <a:r>
              <a:rPr lang="es-MX" b="1" dirty="0" err="1">
                <a:latin typeface="Montserrat" pitchFamily="2" charset="0"/>
              </a:rPr>
              <a:t>COEPCI</a:t>
            </a:r>
            <a:r>
              <a:rPr lang="es-MX" b="1" dirty="0">
                <a:latin typeface="Montserrat" pitchFamily="2" charset="0"/>
              </a:rPr>
              <a:t>) </a:t>
            </a:r>
            <a:r>
              <a:rPr lang="es-MX" dirty="0">
                <a:latin typeface="Montserrat" pitchFamily="2" charset="0"/>
              </a:rPr>
              <a:t>DEL DESPACHO DE LA  GOBERNADORA.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6E4491-12AE-4896-B434-A4CDCB181998}"/>
              </a:ext>
            </a:extLst>
          </p:cNvPr>
          <p:cNvSpPr txBox="1"/>
          <p:nvPr/>
        </p:nvSpPr>
        <p:spPr>
          <a:xfrm>
            <a:off x="352806" y="2382230"/>
            <a:ext cx="2443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Montserrat" pitchFamily="2" charset="0"/>
              </a:rPr>
              <a:t>Sabes que es el </a:t>
            </a:r>
            <a:r>
              <a:rPr lang="es-MX" b="1" dirty="0" err="1">
                <a:latin typeface="Montserrat" pitchFamily="2" charset="0"/>
              </a:rPr>
              <a:t>COEPCI</a:t>
            </a:r>
            <a:r>
              <a:rPr lang="es-MX" b="1" dirty="0">
                <a:latin typeface="Montserrat" pitchFamily="2" charset="0"/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FDA7CAF-DEBE-4B05-85DC-EEA576DE9034}"/>
              </a:ext>
            </a:extLst>
          </p:cNvPr>
          <p:cNvSpPr txBox="1"/>
          <p:nvPr/>
        </p:nvSpPr>
        <p:spPr>
          <a:xfrm>
            <a:off x="399998" y="2729820"/>
            <a:ext cx="350124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Montserrat" pitchFamily="2" charset="0"/>
              </a:rPr>
              <a:t>Es  instrumento que da cumplimiento a las nuevas disposiciones legales emitidas en el acuerdo publicado en el Periódico Oficial del Estado de Quintana Roo, el día 8 de marzo del 2023, en el cual se emite el Código de Ética de las Personas Publicas de las Dependencias y Entidades de la Administración Publica del Poder Ejecutivo a que se refiere el artículo 16 de la Ley de  Responsabilidades Administrativas. Se integra en un comité conformado de servidores públicos para  promover la ética y la integridad pública para lograr una mejora  constante del clima y cultura organizacional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E5BD49A-9B5F-4870-865F-DCB689E7BF31}"/>
              </a:ext>
            </a:extLst>
          </p:cNvPr>
          <p:cNvSpPr txBox="1"/>
          <p:nvPr/>
        </p:nvSpPr>
        <p:spPr>
          <a:xfrm>
            <a:off x="4416411" y="327659"/>
            <a:ext cx="3467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Montserrat" pitchFamily="2" charset="0"/>
              </a:rPr>
              <a:t>DESPACHO DE LA GOBERNADORA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378</Words>
  <Application>Microsoft Office PowerPoint</Application>
  <PresentationFormat>Panorámica</PresentationFormat>
  <Paragraphs>56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Montserrat</vt:lpstr>
      <vt:lpstr>Calibri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GOBIERNO</cp:lastModifiedBy>
  <cp:revision>31</cp:revision>
  <cp:lastPrinted>2023-12-14T21:40:13Z</cp:lastPrinted>
  <dcterms:modified xsi:type="dcterms:W3CDTF">2023-12-15T16:42:24Z</dcterms:modified>
</cp:coreProperties>
</file>